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71" r:id="rId3"/>
    <p:sldId id="266" r:id="rId4"/>
    <p:sldId id="267" r:id="rId5"/>
    <p:sldId id="268" r:id="rId6"/>
    <p:sldId id="269" r:id="rId7"/>
    <p:sldId id="272" r:id="rId8"/>
    <p:sldId id="270"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97" d="100"/>
          <a:sy n="97" d="100"/>
        </p:scale>
        <p:origin x="79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BF6063-DA00-44E2-8505-DD290969970D}" type="datetimeFigureOut">
              <a:rPr lang="en-US" smtClean="0"/>
              <a:pPr/>
              <a:t>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40101B-2E1D-456B-BBC1-312C4DDBD6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http://www.britannica.com/EBchecked/topic/252797/Albrecht-von-Haller</a:t>
            </a:r>
            <a:endParaRPr lang="en-US" dirty="0"/>
          </a:p>
        </p:txBody>
      </p:sp>
      <p:sp>
        <p:nvSpPr>
          <p:cNvPr id="4" name="Slide Number Placeholder 3"/>
          <p:cNvSpPr>
            <a:spLocks noGrp="1"/>
          </p:cNvSpPr>
          <p:nvPr>
            <p:ph type="sldNum" sz="quarter" idx="10"/>
          </p:nvPr>
        </p:nvSpPr>
        <p:spPr/>
        <p:txBody>
          <a:bodyPr/>
          <a:lstStyle/>
          <a:p>
            <a:fld id="{2340101B-2E1D-456B-BBC1-312C4DDBD65F}"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117F9-2AD8-471B-9DBB-3DB7216FCB75}"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0117F9-2AD8-471B-9DBB-3DB7216FCB75}"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0117F9-2AD8-471B-9DBB-3DB7216FCB75}" type="datetimeFigureOut">
              <a:rPr lang="en-US" smtClean="0"/>
              <a:pPr/>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117F9-2AD8-471B-9DBB-3DB7216FCB75}" type="datetimeFigureOut">
              <a:rPr lang="en-US" smtClean="0"/>
              <a:pPr/>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117F9-2AD8-471B-9DBB-3DB7216FCB75}" type="datetimeFigureOut">
              <a:rPr lang="en-US" smtClean="0"/>
              <a:pPr/>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117F9-2AD8-471B-9DBB-3DB7216FCB75}"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117F9-2AD8-471B-9DBB-3DB7216FCB75}"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DFB55-EC23-4E70-BCAA-7F5A0D6BC1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117F9-2AD8-471B-9DBB-3DB7216FCB75}" type="datetimeFigureOut">
              <a:rPr lang="en-US" smtClean="0"/>
              <a:pPr/>
              <a:t>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DFB55-EC23-4E70-BCAA-7F5A0D6BC1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Albrecht von Haller</a:t>
            </a:r>
            <a:r>
              <a:rPr lang="en-US" dirty="0" smtClean="0">
                <a:solidFill>
                  <a:srgbClr val="00B0F0"/>
                </a:solidFill>
              </a:rPr>
              <a:t>	</a:t>
            </a:r>
            <a:endParaRPr lang="en-US" dirty="0">
              <a:solidFill>
                <a:srgbClr val="00B0F0"/>
              </a:solidFill>
            </a:endParaRPr>
          </a:p>
        </p:txBody>
      </p:sp>
      <p:sp>
        <p:nvSpPr>
          <p:cNvPr id="3" name="Content Placeholder 2"/>
          <p:cNvSpPr>
            <a:spLocks noGrp="1"/>
          </p:cNvSpPr>
          <p:nvPr>
            <p:ph idx="1"/>
          </p:nvPr>
        </p:nvSpPr>
        <p:spPr>
          <a:xfrm>
            <a:off x="304800" y="4191000"/>
            <a:ext cx="8229600" cy="4525963"/>
          </a:xfrm>
        </p:spPr>
        <p:txBody>
          <a:bodyPr>
            <a:normAutofit/>
          </a:bodyPr>
          <a:lstStyle/>
          <a:p>
            <a:pPr marL="0" indent="0">
              <a:buNone/>
            </a:pPr>
            <a:r>
              <a:rPr lang="en-US" b="1" dirty="0" smtClean="0">
                <a:latin typeface="Arno Pro Light Display" panose="02020402050506020403" pitchFamily="18" charset="0"/>
              </a:rPr>
              <a:t>Prof. Dr. Manoj Narayan V </a:t>
            </a:r>
          </a:p>
          <a:p>
            <a:pPr marL="0" indent="0">
              <a:buNone/>
            </a:pPr>
            <a:r>
              <a:rPr lang="en-US" b="1" dirty="0" smtClean="0">
                <a:latin typeface="Arno Pro Light Display" panose="02020402050506020403" pitchFamily="18" charset="0"/>
              </a:rPr>
              <a:t>Department of Organon of Medicine</a:t>
            </a:r>
          </a:p>
          <a:p>
            <a:pPr marL="0" indent="0">
              <a:buNone/>
            </a:pPr>
            <a:r>
              <a:rPr lang="en-US" b="1" dirty="0" smtClean="0">
                <a:latin typeface="Arno Pro Light Display" panose="02020402050506020403" pitchFamily="18" charset="0"/>
              </a:rPr>
              <a:t>Sarada Krishna Homeopathic Medical College, Kulasekharam  </a:t>
            </a:r>
            <a:endParaRPr lang="en-US" b="1" dirty="0">
              <a:latin typeface="Arno Pro Light Display" panose="020204020505060204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Albrecht von Haller</a:t>
            </a:r>
            <a:r>
              <a:rPr lang="en-US" dirty="0" smtClean="0"/>
              <a:t> </a:t>
            </a:r>
          </a:p>
          <a:p>
            <a:r>
              <a:rPr lang="en-US" dirty="0" smtClean="0"/>
              <a:t>born Oct. 16, 1708, Bern—died Dec. 12, 1777, Bern),</a:t>
            </a:r>
          </a:p>
          <a:p>
            <a:r>
              <a:rPr lang="en-US" dirty="0" smtClean="0"/>
              <a:t> Swiss biologist,  the father of experimental physiology who made prolific contributions to physiology, anatomy, botany, embryology, poetry and scientific bibliography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t>At the University of </a:t>
            </a:r>
            <a:r>
              <a:rPr lang="en-US" dirty="0" err="1"/>
              <a:t>Göttingen</a:t>
            </a:r>
            <a:r>
              <a:rPr lang="en-US" dirty="0"/>
              <a:t> (1736–53), </a:t>
            </a:r>
            <a:endParaRPr lang="en-US" dirty="0" smtClean="0"/>
          </a:p>
          <a:p>
            <a:r>
              <a:rPr lang="en-US" dirty="0" smtClean="0"/>
              <a:t>He </a:t>
            </a:r>
            <a:r>
              <a:rPr lang="en-US" dirty="0"/>
              <a:t>served as professor of medicine, anatomy, surgery, and </a:t>
            </a:r>
            <a:r>
              <a:rPr lang="en-US" dirty="0" smtClean="0"/>
              <a:t>botany.</a:t>
            </a:r>
          </a:p>
          <a:p>
            <a:r>
              <a:rPr lang="en-US" dirty="0" smtClean="0"/>
              <a:t>Haller </a:t>
            </a:r>
            <a:r>
              <a:rPr lang="en-US" dirty="0"/>
              <a:t>undertook the exhaustive biological experimentation that was to make his </a:t>
            </a:r>
            <a:r>
              <a:rPr lang="en-US" dirty="0" smtClean="0"/>
              <a:t> </a:t>
            </a:r>
            <a:r>
              <a:rPr lang="en-US" dirty="0" err="1" smtClean="0"/>
              <a:t>encyclopaedic</a:t>
            </a:r>
            <a:r>
              <a:rPr lang="en-US" dirty="0"/>
              <a:t> </a:t>
            </a:r>
            <a:r>
              <a:rPr lang="en-US" i="1" dirty="0" err="1"/>
              <a:t>Elementa</a:t>
            </a:r>
            <a:r>
              <a:rPr lang="en-US" i="1" dirty="0"/>
              <a:t> </a:t>
            </a:r>
            <a:r>
              <a:rPr lang="en-US" i="1" dirty="0" err="1"/>
              <a:t>Physiologiae</a:t>
            </a:r>
            <a:r>
              <a:rPr lang="en-US" i="1" dirty="0"/>
              <a:t> </a:t>
            </a:r>
            <a:r>
              <a:rPr lang="en-US" i="1" dirty="0" err="1"/>
              <a:t>Corporis</a:t>
            </a:r>
            <a:r>
              <a:rPr lang="en-US" i="1" dirty="0"/>
              <a:t> </a:t>
            </a:r>
            <a:r>
              <a:rPr lang="en-US" i="1" dirty="0" err="1"/>
              <a:t>Humani</a:t>
            </a:r>
            <a:r>
              <a:rPr lang="en-US" dirty="0"/>
              <a:t> (8 vol., 1757–66; “Physiological Elements of the Human Body”) a landmark in medical history.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Because of his impressive accomplishments at the newly formed university, the scientific world was shocked when he suddenly resigned his chair to return to Bern (1753–77), where he continued his research, maintained a private medical practice, and completed an enormous number of written works.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Haller </a:t>
            </a:r>
            <a:r>
              <a:rPr lang="en-US" dirty="0"/>
              <a:t>was the first to recognize the mechanism of respiration and the autonomous function of the </a:t>
            </a:r>
            <a:r>
              <a:rPr lang="en-US" dirty="0" smtClean="0"/>
              <a:t>heart.</a:t>
            </a:r>
          </a:p>
          <a:p>
            <a:r>
              <a:rPr lang="en-US" dirty="0" smtClean="0"/>
              <a:t>He </a:t>
            </a:r>
            <a:r>
              <a:rPr lang="en-US" dirty="0"/>
              <a:t>discovered that bile helps to digest </a:t>
            </a:r>
            <a:r>
              <a:rPr lang="en-US" dirty="0" smtClean="0"/>
              <a:t>fats.</a:t>
            </a:r>
          </a:p>
          <a:p>
            <a:r>
              <a:rPr lang="en-US" dirty="0" smtClean="0"/>
              <a:t>He </a:t>
            </a:r>
            <a:r>
              <a:rPr lang="en-US" dirty="0"/>
              <a:t>wrote original descriptions of embryonic development</a:t>
            </a:r>
            <a:r>
              <a:rPr lang="en-US" dirty="0" smtClean="0"/>
              <a:t>.</a:t>
            </a:r>
          </a:p>
          <a:p>
            <a:r>
              <a:rPr lang="en-US" dirty="0" smtClean="0"/>
              <a:t>He </a:t>
            </a:r>
            <a:r>
              <a:rPr lang="en-US" dirty="0"/>
              <a:t>also summarized anatomical studies of the genital organs, the brain, and the cardiovascular system. </a:t>
            </a:r>
            <a:endParaRPr lang="en-US" dirty="0" smtClean="0"/>
          </a:p>
          <a:p>
            <a:r>
              <a:rPr lang="en-US" dirty="0" smtClean="0"/>
              <a:t>Most </a:t>
            </a:r>
            <a:r>
              <a:rPr lang="en-US" dirty="0"/>
              <a:t>important were his contributions to the </a:t>
            </a:r>
            <a:r>
              <a:rPr lang="en-US" dirty="0" smtClean="0"/>
              <a:t>understanding of</a:t>
            </a:r>
            <a:r>
              <a:rPr lang="en-US" dirty="0"/>
              <a:t> </a:t>
            </a:r>
            <a:r>
              <a:rPr lang="en-US" dirty="0" smtClean="0"/>
              <a:t>nerve</a:t>
            </a:r>
            <a:r>
              <a:rPr lang="en-US" dirty="0"/>
              <a:t> </a:t>
            </a:r>
            <a:r>
              <a:rPr lang="en-US" dirty="0" smtClean="0"/>
              <a:t>and</a:t>
            </a:r>
            <a:r>
              <a:rPr lang="en-US" dirty="0"/>
              <a:t> muscle activity</a:t>
            </a:r>
            <a:r>
              <a:rPr lang="en-US" dirty="0" smtClean="0"/>
              <a:t>.</a:t>
            </a:r>
            <a:endParaRPr lang="en-US" dirty="0"/>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 the basis of 567 experiments (190 were performed by him) Haller was able to show that irritability is a specific property of muscle —a slight stimulus applied directly to a muscle causes a sharp contraction. The experiments also showed that sensibility is a specific property of nerves—a stimulus applied to a nerve does not change the nerve perceptibly but causes the contraction of the muscle connected to it, implying that the nerves carry impulses that produce sensation.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Although the English physician Francis </a:t>
            </a:r>
            <a:r>
              <a:rPr lang="en-US" dirty="0" err="1" smtClean="0"/>
              <a:t>Glisson</a:t>
            </a:r>
            <a:r>
              <a:rPr lang="en-US" dirty="0" smtClean="0"/>
              <a:t> had discussed tissue irritability a century earlier, Haller’s complete scientific delineation of nerve and muscle action laid the foundations for the advent of modern neurology.</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Toward the end of his life, he devoted much of his time to the cataloging of </a:t>
            </a:r>
            <a:r>
              <a:rPr lang="en-US" dirty="0" smtClean="0"/>
              <a:t>scientific literature.</a:t>
            </a:r>
          </a:p>
          <a:p>
            <a:r>
              <a:rPr lang="en-US" dirty="0" smtClean="0"/>
              <a:t>His</a:t>
            </a:r>
            <a:r>
              <a:rPr lang="en-US" dirty="0"/>
              <a:t> </a:t>
            </a:r>
            <a:r>
              <a:rPr lang="en-US" i="1" dirty="0" err="1"/>
              <a:t>Bibliothecae</a:t>
            </a:r>
            <a:r>
              <a:rPr lang="en-US" i="1" dirty="0"/>
              <a:t> </a:t>
            </a:r>
            <a:r>
              <a:rPr lang="en-US" i="1" dirty="0" err="1"/>
              <a:t>Medicinae</a:t>
            </a:r>
            <a:r>
              <a:rPr lang="en-US" i="1" dirty="0"/>
              <a:t> </a:t>
            </a:r>
            <a:r>
              <a:rPr lang="en-US" i="1" dirty="0" err="1"/>
              <a:t>Practicae</a:t>
            </a:r>
            <a:r>
              <a:rPr lang="en-US" dirty="0"/>
              <a:t>, 4 vol. (1776–88) lists 52,000 publications on anatomy, botany, surgery, and medicine.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a study on Swiss vegetation he developed a system of botanical classification considered more logical than that of his Swedish colleague </a:t>
            </a:r>
            <a:r>
              <a:rPr lang="en-US" dirty="0" err="1" smtClean="0"/>
              <a:t>Carolus</a:t>
            </a:r>
            <a:r>
              <a:rPr lang="en-US" dirty="0" smtClean="0"/>
              <a:t> Linnaeus, known as the father of modern taxonomy.</a:t>
            </a:r>
          </a:p>
          <a:p>
            <a:r>
              <a:rPr lang="en-US" dirty="0" smtClean="0"/>
              <a:t>Haller was also an accomplished poet, and his glorification of the mountains (“Die </a:t>
            </a:r>
            <a:r>
              <a:rPr lang="en-US" dirty="0" err="1" smtClean="0"/>
              <a:t>Alpen</a:t>
            </a:r>
            <a:r>
              <a:rPr lang="en-US" dirty="0" smtClean="0"/>
              <a:t>”; 1732) helped bring a sense of the awareness of natural wonders to German poetry.</a:t>
            </a:r>
            <a:endParaRPr lang="en-US" smtClean="0"/>
          </a:p>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1161</TotalTime>
  <Words>242</Words>
  <Application>Microsoft Office PowerPoint</Application>
  <PresentationFormat>On-screen Show (4:3)</PresentationFormat>
  <Paragraphs>25</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Arno Pro Light Display</vt:lpstr>
      <vt:lpstr>Calibri</vt:lpstr>
      <vt:lpstr>Office Theme</vt:lpstr>
      <vt:lpstr>Albrecht von Haller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Aphorism 105-145 </dc:title>
  <dc:creator>PC</dc:creator>
  <cp:lastModifiedBy>Lib Lab One</cp:lastModifiedBy>
  <cp:revision>124</cp:revision>
  <dcterms:created xsi:type="dcterms:W3CDTF">2014-10-07T11:23:43Z</dcterms:created>
  <dcterms:modified xsi:type="dcterms:W3CDTF">2021-02-01T09:51:04Z</dcterms:modified>
</cp:coreProperties>
</file>